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9" r:id="rId9"/>
    <p:sldId id="262" r:id="rId10"/>
    <p:sldId id="264" r:id="rId11"/>
    <p:sldId id="266" r:id="rId12"/>
    <p:sldId id="268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inalini ir" initials="mi" lastIdx="0" clrIdx="0">
    <p:extLst>
      <p:ext uri="{19B8F6BF-5375-455C-9EA6-DF929625EA0E}">
        <p15:presenceInfo xmlns:p15="http://schemas.microsoft.com/office/powerpoint/2012/main" userId="e29842f5667fb7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12/10/2019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tiff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6342-DF27-4F6E-AA49-40142E3ED0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400" dirty="0"/>
              <a:t>IMAGE Caption generation using </a:t>
            </a:r>
            <a:br>
              <a:rPr lang="en-US" sz="5400" dirty="0"/>
            </a:br>
            <a:r>
              <a:rPr lang="en-US" sz="5400" dirty="0"/>
              <a:t>CNN and </a:t>
            </a:r>
            <a:r>
              <a:rPr lang="en-US" sz="5400" dirty="0" err="1"/>
              <a:t>lstm</a:t>
            </a:r>
            <a:r>
              <a:rPr lang="en-US" sz="54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5A1C1-3037-46F5-BDA6-3F5344E38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8454" y="5425777"/>
            <a:ext cx="5250254" cy="10698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Team 21</a:t>
            </a:r>
          </a:p>
          <a:p>
            <a:r>
              <a:rPr lang="en-US" dirty="0"/>
              <a:t>Omkar Reddy </a:t>
            </a:r>
            <a:r>
              <a:rPr lang="en-US" dirty="0" err="1"/>
              <a:t>Gojala</a:t>
            </a:r>
            <a:endParaRPr lang="en-US" dirty="0"/>
          </a:p>
          <a:p>
            <a:r>
              <a:rPr lang="en-US" dirty="0"/>
              <a:t>Mrinalini Injeti Ramakanth</a:t>
            </a:r>
          </a:p>
        </p:txBody>
      </p:sp>
    </p:spTree>
    <p:extLst>
      <p:ext uri="{BB962C8B-B14F-4D97-AF65-F5344CB8AC3E}">
        <p14:creationId xmlns:p14="http://schemas.microsoft.com/office/powerpoint/2010/main" val="287964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328D-1D49-4201-AE99-423A5948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36146"/>
            <a:ext cx="10058400" cy="86113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73821-CC8C-46D7-9CBD-57AD879AE0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0DA7F-D8A3-4C31-AE2E-B93A67609FB3}"/>
              </a:ext>
            </a:extLst>
          </p:cNvPr>
          <p:cNvSpPr txBox="1"/>
          <p:nvPr/>
        </p:nvSpPr>
        <p:spPr>
          <a:xfrm>
            <a:off x="976544" y="1031264"/>
            <a:ext cx="101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Correct Predictions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DB3F96-854E-407E-B964-88DAA14171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51268" y="1850493"/>
            <a:ext cx="3056879" cy="2332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CDD27F-5169-47EE-9AA0-27CA89EDB8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9848" y="1810735"/>
            <a:ext cx="3164801" cy="2332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F9091F-0CD9-4E88-875A-0628B2D527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19884" y="1836996"/>
            <a:ext cx="2883736" cy="2346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A73BDF-466F-4C32-8879-A4853813CFA3}"/>
              </a:ext>
            </a:extLst>
          </p:cNvPr>
          <p:cNvSpPr txBox="1"/>
          <p:nvPr/>
        </p:nvSpPr>
        <p:spPr>
          <a:xfrm>
            <a:off x="1069848" y="4483223"/>
            <a:ext cx="3244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Caption:</a:t>
            </a:r>
          </a:p>
          <a:p>
            <a:r>
              <a:rPr lang="en-US" dirty="0"/>
              <a:t>a boy with a blue helmet is riding a bike</a:t>
            </a:r>
          </a:p>
          <a:p>
            <a:endParaRPr lang="en-US" dirty="0"/>
          </a:p>
          <a:p>
            <a:r>
              <a:rPr lang="en-US" dirty="0"/>
              <a:t>Predicted Caption:</a:t>
            </a:r>
          </a:p>
          <a:p>
            <a:r>
              <a:rPr lang="en-US" dirty="0"/>
              <a:t>little boy rides bike with helmet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BB6B9-43F1-48CB-B7B4-006DD6D745A8}"/>
              </a:ext>
            </a:extLst>
          </p:cNvPr>
          <p:cNvSpPr txBox="1"/>
          <p:nvPr/>
        </p:nvSpPr>
        <p:spPr>
          <a:xfrm>
            <a:off x="4726663" y="4483221"/>
            <a:ext cx="3244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Caption:</a:t>
            </a:r>
          </a:p>
          <a:p>
            <a:r>
              <a:rPr lang="en-US" dirty="0"/>
              <a:t>white fluffy dog running in the dirt </a:t>
            </a:r>
          </a:p>
          <a:p>
            <a:endParaRPr lang="en-US" dirty="0"/>
          </a:p>
          <a:p>
            <a:r>
              <a:rPr lang="en-US" dirty="0"/>
              <a:t>Predicted Caption:</a:t>
            </a:r>
          </a:p>
          <a:p>
            <a:r>
              <a:rPr lang="en-US" dirty="0"/>
              <a:t>white dog runs across the sand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FB40E-F455-4D8B-BFDA-6F999D211919}"/>
              </a:ext>
            </a:extLst>
          </p:cNvPr>
          <p:cNvSpPr txBox="1"/>
          <p:nvPr/>
        </p:nvSpPr>
        <p:spPr>
          <a:xfrm>
            <a:off x="8319884" y="4483221"/>
            <a:ext cx="3244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Caption:</a:t>
            </a:r>
          </a:p>
          <a:p>
            <a:r>
              <a:rPr lang="en-US" dirty="0"/>
              <a:t>a boy dribbles a basketball in the gymnasium </a:t>
            </a:r>
          </a:p>
          <a:p>
            <a:endParaRPr lang="en-US" dirty="0"/>
          </a:p>
          <a:p>
            <a:r>
              <a:rPr lang="en-US" dirty="0"/>
              <a:t>Predicted Caption:</a:t>
            </a:r>
          </a:p>
          <a:p>
            <a:r>
              <a:rPr lang="en-US" dirty="0"/>
              <a:t>boy in white shirt is playing basketball </a:t>
            </a:r>
          </a:p>
        </p:txBody>
      </p:sp>
    </p:spTree>
    <p:extLst>
      <p:ext uri="{BB962C8B-B14F-4D97-AF65-F5344CB8AC3E}">
        <p14:creationId xmlns:p14="http://schemas.microsoft.com/office/powerpoint/2010/main" val="264889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7E60-789A-4EFA-8500-06F8CDF6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99" y="255233"/>
            <a:ext cx="10058400" cy="721311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26572B-4DB6-48EF-ACE6-A4C5F959E1C7}"/>
              </a:ext>
            </a:extLst>
          </p:cNvPr>
          <p:cNvSpPr txBox="1">
            <a:spLocks/>
          </p:cNvSpPr>
          <p:nvPr/>
        </p:nvSpPr>
        <p:spPr>
          <a:xfrm>
            <a:off x="795528" y="236146"/>
            <a:ext cx="10058400" cy="861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3B1A0D5-2012-4664-A11A-9E49E52AC547}"/>
              </a:ext>
            </a:extLst>
          </p:cNvPr>
          <p:cNvSpPr txBox="1">
            <a:spLocks/>
          </p:cNvSpPr>
          <p:nvPr/>
        </p:nvSpPr>
        <p:spPr>
          <a:xfrm>
            <a:off x="6364224" y="2194560"/>
            <a:ext cx="4754880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/>
              <a:t>         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F02C-2261-4B02-B153-AE4283775C7F}"/>
              </a:ext>
            </a:extLst>
          </p:cNvPr>
          <p:cNvSpPr txBox="1"/>
          <p:nvPr/>
        </p:nvSpPr>
        <p:spPr>
          <a:xfrm>
            <a:off x="905523" y="911473"/>
            <a:ext cx="101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Funny Predictions 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5B53A-198B-434A-A882-808B77DEBA32}"/>
              </a:ext>
            </a:extLst>
          </p:cNvPr>
          <p:cNvSpPr txBox="1"/>
          <p:nvPr/>
        </p:nvSpPr>
        <p:spPr>
          <a:xfrm>
            <a:off x="795527" y="4465463"/>
            <a:ext cx="33769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Caption:</a:t>
            </a:r>
          </a:p>
          <a:p>
            <a:r>
              <a:rPr lang="en-US" dirty="0"/>
              <a:t>man fly fishing in a small river with steam in the background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Predicted Caption:</a:t>
            </a:r>
          </a:p>
          <a:p>
            <a:r>
              <a:rPr lang="en-US" dirty="0"/>
              <a:t>Man is swinging on a swing along a stream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C08B8D-9ED3-46C2-BD77-D504240D397C}"/>
              </a:ext>
            </a:extLst>
          </p:cNvPr>
          <p:cNvSpPr txBox="1"/>
          <p:nvPr/>
        </p:nvSpPr>
        <p:spPr>
          <a:xfrm>
            <a:off x="4594386" y="4465463"/>
            <a:ext cx="3425112" cy="2326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Caption:</a:t>
            </a:r>
          </a:p>
          <a:p>
            <a:r>
              <a:rPr lang="en-US" dirty="0"/>
              <a:t>a woman wearing a black and white outfit while holding her sunglasses</a:t>
            </a:r>
          </a:p>
          <a:p>
            <a:endParaRPr lang="en-US" dirty="0"/>
          </a:p>
          <a:p>
            <a:r>
              <a:rPr lang="en-US" dirty="0"/>
              <a:t>Predicted Caption:</a:t>
            </a:r>
          </a:p>
          <a:p>
            <a:r>
              <a:rPr lang="en-US" dirty="0"/>
              <a:t>man in pink dress is holding her head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60AD9-8914-441F-9E07-21CEDF691B61}"/>
              </a:ext>
            </a:extLst>
          </p:cNvPr>
          <p:cNvSpPr txBox="1"/>
          <p:nvPr/>
        </p:nvSpPr>
        <p:spPr>
          <a:xfrm>
            <a:off x="8319884" y="4483221"/>
            <a:ext cx="3244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Caption:</a:t>
            </a:r>
          </a:p>
          <a:p>
            <a:r>
              <a:rPr lang="en-US" dirty="0"/>
              <a:t>a group of different people are walking in all different directions in a city</a:t>
            </a:r>
          </a:p>
          <a:p>
            <a:endParaRPr lang="en-US" dirty="0"/>
          </a:p>
          <a:p>
            <a:r>
              <a:rPr lang="en-US" dirty="0"/>
              <a:t>Predicted Caption:</a:t>
            </a:r>
          </a:p>
          <a:p>
            <a:r>
              <a:rPr lang="en-US" dirty="0"/>
              <a:t>group of people walking ocean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AC7E16-32A5-4D0B-8242-54DD042A8C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4" y="1714469"/>
            <a:ext cx="3056879" cy="249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9E730C-7472-4C3F-8ACA-2C0CABDBDC7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13" y="1693466"/>
            <a:ext cx="2084711" cy="249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96F6C8-9D8F-48BB-AE7A-683F4B2AC80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71454" y="1714469"/>
            <a:ext cx="3244700" cy="23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7E60-789A-4EFA-8500-06F8CDF6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99" y="255233"/>
            <a:ext cx="10058400" cy="721311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26572B-4DB6-48EF-ACE6-A4C5F959E1C7}"/>
              </a:ext>
            </a:extLst>
          </p:cNvPr>
          <p:cNvSpPr txBox="1">
            <a:spLocks/>
          </p:cNvSpPr>
          <p:nvPr/>
        </p:nvSpPr>
        <p:spPr>
          <a:xfrm>
            <a:off x="795528" y="236146"/>
            <a:ext cx="10058400" cy="861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3B1A0D5-2012-4664-A11A-9E49E52AC547}"/>
              </a:ext>
            </a:extLst>
          </p:cNvPr>
          <p:cNvSpPr txBox="1">
            <a:spLocks/>
          </p:cNvSpPr>
          <p:nvPr/>
        </p:nvSpPr>
        <p:spPr>
          <a:xfrm>
            <a:off x="6364224" y="2194560"/>
            <a:ext cx="4754880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/>
              <a:t>         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F02C-2261-4B02-B153-AE4283775C7F}"/>
              </a:ext>
            </a:extLst>
          </p:cNvPr>
          <p:cNvSpPr txBox="1"/>
          <p:nvPr/>
        </p:nvSpPr>
        <p:spPr>
          <a:xfrm>
            <a:off x="905523" y="911473"/>
            <a:ext cx="101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Predictions that went really wrong!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5B53A-198B-434A-A882-808B77DEBA32}"/>
              </a:ext>
            </a:extLst>
          </p:cNvPr>
          <p:cNvSpPr txBox="1"/>
          <p:nvPr/>
        </p:nvSpPr>
        <p:spPr>
          <a:xfrm>
            <a:off x="626818" y="4483221"/>
            <a:ext cx="33769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Caption:</a:t>
            </a:r>
          </a:p>
          <a:p>
            <a:r>
              <a:rPr lang="en-US" dirty="0"/>
              <a:t>A man wearing a red life jacket is holding a purple rope while waterskiing </a:t>
            </a:r>
          </a:p>
          <a:p>
            <a:endParaRPr lang="en-US" dirty="0"/>
          </a:p>
          <a:p>
            <a:r>
              <a:rPr lang="en-US" dirty="0"/>
              <a:t>Predicted Caption:</a:t>
            </a:r>
          </a:p>
          <a:p>
            <a:r>
              <a:rPr lang="en-US" dirty="0"/>
              <a:t>man in white and white and white shorts leash on swing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C08B8D-9ED3-46C2-BD77-D504240D397C}"/>
              </a:ext>
            </a:extLst>
          </p:cNvPr>
          <p:cNvSpPr txBox="1"/>
          <p:nvPr/>
        </p:nvSpPr>
        <p:spPr>
          <a:xfrm>
            <a:off x="4449292" y="4465463"/>
            <a:ext cx="3425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Caption:</a:t>
            </a:r>
          </a:p>
          <a:p>
            <a:r>
              <a:rPr lang="en-US" dirty="0"/>
              <a:t>A dog is chewing on a metal pole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Predicted Caption:</a:t>
            </a:r>
          </a:p>
          <a:p>
            <a:r>
              <a:rPr lang="en-US" dirty="0"/>
              <a:t>dog is standing in its mouth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60AD9-8914-441F-9E07-21CEDF691B61}"/>
              </a:ext>
            </a:extLst>
          </p:cNvPr>
          <p:cNvSpPr txBox="1"/>
          <p:nvPr/>
        </p:nvSpPr>
        <p:spPr>
          <a:xfrm>
            <a:off x="8319884" y="4483221"/>
            <a:ext cx="3244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Caption:</a:t>
            </a:r>
          </a:p>
          <a:p>
            <a:r>
              <a:rPr lang="en-US" dirty="0"/>
              <a:t>a young hockey player playing in the ice rink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Predicted Caption:</a:t>
            </a:r>
          </a:p>
          <a:p>
            <a:r>
              <a:rPr lang="en-US" dirty="0"/>
              <a:t>chasing player in motorcycle is playing chasing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5599DB-57B9-45A7-86C6-21F70C1909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5527" y="1511982"/>
            <a:ext cx="2646444" cy="2814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6C8D09-9AC7-4C2A-B25C-0B37A9301B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27039" y="1511983"/>
            <a:ext cx="3601475" cy="2814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74CA20-9735-4F19-B656-35FF2B7F19A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35902" y="1511982"/>
            <a:ext cx="3428682" cy="28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6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10740-C631-4B07-AA6B-0DD1F36B4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643466"/>
            <a:ext cx="4044030" cy="55287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2544F-EBA0-4567-BE94-EC9609880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3780" y="599768"/>
            <a:ext cx="6074467" cy="557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buFont typeface="Wingdings" pitchFamily="2" charset="2"/>
              <a:buChar char="§"/>
            </a:pPr>
            <a:endParaRPr lang="en-US" dirty="0"/>
          </a:p>
          <a:p>
            <a:pPr indent="-182880">
              <a:buFont typeface="Wingdings" pitchFamily="2" charset="2"/>
              <a:buChar char="§"/>
            </a:pPr>
            <a:endParaRPr lang="en-US" dirty="0"/>
          </a:p>
          <a:p>
            <a:pPr indent="-182880">
              <a:buFont typeface="Wingdings" pitchFamily="2" charset="2"/>
              <a:buChar char="§"/>
            </a:pPr>
            <a:endParaRPr lang="en-US" dirty="0"/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We can enhance the predictions by using more training examples. For example using Flickr32k dataset which has 32000 images</a:t>
            </a:r>
          </a:p>
          <a:p>
            <a:endParaRPr lang="en-US" dirty="0"/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Implement visual attention techniques, which focuses on interesting parts of the image </a:t>
            </a:r>
          </a:p>
          <a:p>
            <a:pPr indent="-182880">
              <a:buFont typeface="Wingdings" pitchFamily="2" charset="2"/>
              <a:buChar char="§"/>
            </a:pPr>
            <a:endParaRPr lang="en-US" dirty="0"/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Creating an application for visually impaired to convert the generated caption into voice output</a:t>
            </a:r>
          </a:p>
          <a:p>
            <a:pPr marL="0" indent="-182880">
              <a:buFont typeface="Wingdings" pitchFamily="2" charset="2"/>
              <a:buChar char="§"/>
            </a:pPr>
            <a:endParaRPr lang="en-US" dirty="0"/>
          </a:p>
          <a:p>
            <a:pPr indent="-182880">
              <a:buFont typeface="Wingdings" pitchFamily="2" charset="2"/>
              <a:buChar char="§"/>
            </a:pPr>
            <a:endParaRPr lang="en-US" dirty="0"/>
          </a:p>
          <a:p>
            <a:pPr indent="-18288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63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60259D-BFF9-4ABC-B176-8C43DE9CA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6F50-00D1-4FD9-8B92-D7D60519C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3" y="496084"/>
            <a:ext cx="10058400" cy="953643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92638-4984-483E-A8AE-11DFE98D910E}"/>
              </a:ext>
            </a:extLst>
          </p:cNvPr>
          <p:cNvCxnSpPr>
            <a:cxnSpLocks/>
          </p:cNvCxnSpPr>
          <p:nvPr/>
        </p:nvCxnSpPr>
        <p:spPr>
          <a:xfrm>
            <a:off x="3682303" y="3600668"/>
            <a:ext cx="8489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og lying on top of a grass covered field&#10;&#10;Description automatically generated">
            <a:extLst>
              <a:ext uri="{FF2B5EF4-FFF2-40B4-BE49-F238E27FC236}">
                <a16:creationId xmlns:a16="http://schemas.microsoft.com/office/drawing/2014/main" id="{E1E30645-A05E-4CE2-9C42-F46D4414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35" y="2880591"/>
            <a:ext cx="2032268" cy="161057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049631-E478-49D0-97BB-5132D1C7AD51}"/>
              </a:ext>
            </a:extLst>
          </p:cNvPr>
          <p:cNvCxnSpPr>
            <a:cxnSpLocks/>
          </p:cNvCxnSpPr>
          <p:nvPr/>
        </p:nvCxnSpPr>
        <p:spPr>
          <a:xfrm>
            <a:off x="6563489" y="3603300"/>
            <a:ext cx="858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6EA34D6-69BF-4B68-A21D-714E14F22826}"/>
              </a:ext>
            </a:extLst>
          </p:cNvPr>
          <p:cNvSpPr/>
          <p:nvPr/>
        </p:nvSpPr>
        <p:spPr>
          <a:xfrm>
            <a:off x="7325711" y="3364638"/>
            <a:ext cx="27504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Two dogs are wrestling in the grass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382FE50-0D4D-4642-B749-811463559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74" y="1731146"/>
            <a:ext cx="11198640" cy="464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 is to generate a descriptive sentence of an image</a:t>
            </a:r>
          </a:p>
          <a:p>
            <a:r>
              <a:rPr lang="en-US" dirty="0"/>
              <a:t>Project was inspired by the works of  Andrej </a:t>
            </a:r>
            <a:r>
              <a:rPr lang="en-US" dirty="0" err="1"/>
              <a:t>Karpathy</a:t>
            </a:r>
            <a:r>
              <a:rPr lang="en-US" dirty="0"/>
              <a:t> and Marc Tanti et al.(2017)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Potential Applications: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Aiding visually impaired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Generating video summary using individual frames</a:t>
            </a:r>
          </a:p>
          <a:p>
            <a:pPr marL="27432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7035276-2C2D-4CDB-A827-99D7F032C149}"/>
              </a:ext>
            </a:extLst>
          </p:cNvPr>
          <p:cNvSpPr/>
          <p:nvPr/>
        </p:nvSpPr>
        <p:spPr>
          <a:xfrm>
            <a:off x="4531221" y="2999942"/>
            <a:ext cx="2032268" cy="120145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</a:t>
            </a:r>
          </a:p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6458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8F67-4CF0-49B7-A991-96EAE5CE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48" y="465582"/>
            <a:ext cx="10058400" cy="1077468"/>
          </a:xfrm>
        </p:spPr>
        <p:txBody>
          <a:bodyPr/>
          <a:lstStyle/>
          <a:p>
            <a:r>
              <a:rPr lang="en-US" dirty="0" err="1"/>
              <a:t>DataSet</a:t>
            </a:r>
            <a:endParaRPr lang="en-US" dirty="0"/>
          </a:p>
        </p:txBody>
      </p:sp>
      <p:pic>
        <p:nvPicPr>
          <p:cNvPr id="5" name="Content Placeholder 4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9F1C9AE8-901D-4675-870A-DFDDCC6E89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725" y="1543050"/>
            <a:ext cx="4429920" cy="293260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CC01C-78E5-4BA2-9176-3551DD65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543050"/>
            <a:ext cx="5023104" cy="491801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 We used Flickr8K dataset for this project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Flickr8K dataset contains a variety of images depicting scenes and situations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 dataset consists of  8000 images and each image has 5 corresponding descriptions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We split the data into 6000, 1000, &amp; 1000 images as training, validation and testing sets respectively</a:t>
            </a:r>
            <a:br>
              <a:rPr lang="en-US" dirty="0"/>
            </a:b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 images are of different dimensions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0D5EC-6524-43B4-86A5-2A0CEFB47224}"/>
              </a:ext>
            </a:extLst>
          </p:cNvPr>
          <p:cNvSpPr txBox="1"/>
          <p:nvPr/>
        </p:nvSpPr>
        <p:spPr>
          <a:xfrm>
            <a:off x="304800" y="4645184"/>
            <a:ext cx="521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 man riding his bike on a hill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 man with helmet and backpack standing on dirt bike in a hilly grassy area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 person rides a motorbike through a grassy field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Man on motorcycle riding in dry field wearing a helmet and backpack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biker is riding through a grassy plain .</a:t>
            </a:r>
          </a:p>
        </p:txBody>
      </p:sp>
    </p:spTree>
    <p:extLst>
      <p:ext uri="{BB962C8B-B14F-4D97-AF65-F5344CB8AC3E}">
        <p14:creationId xmlns:p14="http://schemas.microsoft.com/office/powerpoint/2010/main" val="98730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9CE5-1983-437A-B51A-0EA57E12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48" y="303657"/>
            <a:ext cx="10058400" cy="991743"/>
          </a:xfrm>
        </p:spPr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446AB0-B4EB-4E14-899D-1DFB4B671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226" y="1447800"/>
            <a:ext cx="10248900" cy="4724400"/>
          </a:xfrm>
        </p:spPr>
        <p:txBody>
          <a:bodyPr/>
          <a:lstStyle/>
          <a:p>
            <a:pPr lvl="1"/>
            <a:r>
              <a:rPr lang="en-US" dirty="0"/>
              <a:t>Each description is tokenized and converted to lowercase</a:t>
            </a:r>
          </a:p>
          <a:p>
            <a:pPr lvl="1"/>
            <a:r>
              <a:rPr lang="en-US" dirty="0"/>
              <a:t>Removed alpha-numeric characters and punctuation marks</a:t>
            </a:r>
          </a:p>
          <a:p>
            <a:pPr lvl="1"/>
            <a:r>
              <a:rPr lang="en-US" dirty="0"/>
              <a:t>We use </a:t>
            </a:r>
            <a:r>
              <a:rPr lang="en-US" dirty="0" err="1"/>
              <a:t>startseq</a:t>
            </a:r>
            <a:r>
              <a:rPr lang="en-US" dirty="0"/>
              <a:t> and </a:t>
            </a:r>
            <a:r>
              <a:rPr lang="en-US" dirty="0" err="1"/>
              <a:t>endseq</a:t>
            </a:r>
            <a:r>
              <a:rPr lang="en-US" dirty="0"/>
              <a:t> as prefix and postfix for each caption respectively</a:t>
            </a:r>
          </a:p>
          <a:p>
            <a:pPr lvl="1"/>
            <a:r>
              <a:rPr lang="en-US" dirty="0"/>
              <a:t>Filtered out unique words from the corpus and represented each word by an integer</a:t>
            </a:r>
          </a:p>
          <a:p>
            <a:pPr lvl="1"/>
            <a:r>
              <a:rPr lang="en-US" dirty="0"/>
              <a:t>To generate a fixed length word vector we calculated the maximum length caption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https://lh5.googleusercontent.com/LbY0lRxlv6A2YWv-Pw4xYlfl69eS0xHIprt9vucuBd2eYXL-F28d6kyUO1UGlPGSmvFLem23n7Hoga4_eaUdm06PPmqnx8w5eImgxYFcK5qd3KFtcC2qXlg2lifPxzLaxCUxthwI">
            <a:extLst>
              <a:ext uri="{FF2B5EF4-FFF2-40B4-BE49-F238E27FC236}">
                <a16:creationId xmlns:a16="http://schemas.microsoft.com/office/drawing/2014/main" id="{18F89F0A-7C55-4F81-AA90-DED8B069B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" y="3028950"/>
            <a:ext cx="9686925" cy="307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797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B9D7-1D3E-47EB-9338-AD1F8389E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41" y="324834"/>
            <a:ext cx="10058400" cy="1051205"/>
          </a:xfrm>
        </p:spPr>
        <p:txBody>
          <a:bodyPr/>
          <a:lstStyle/>
          <a:p>
            <a:r>
              <a:rPr lang="en-US" dirty="0"/>
              <a:t>Image feature generation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B48A1B-499D-49CC-A34D-AEF30C651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4" y="1481297"/>
            <a:ext cx="11034481" cy="1947704"/>
          </a:xfrm>
        </p:spPr>
        <p:txBody>
          <a:bodyPr/>
          <a:lstStyle/>
          <a:p>
            <a:r>
              <a:rPr lang="en-US" dirty="0"/>
              <a:t>Resized all images to a fixed size of 299x299x3 using OpenCV</a:t>
            </a:r>
          </a:p>
          <a:p>
            <a:r>
              <a:rPr lang="en-US" dirty="0"/>
              <a:t>Employed transfer learning using pre-trained InceptionV3 CNN model to encode images</a:t>
            </a:r>
          </a:p>
          <a:p>
            <a:r>
              <a:rPr lang="en-US" dirty="0"/>
              <a:t>We removed the last </a:t>
            </a:r>
            <a:r>
              <a:rPr lang="en-US" dirty="0" err="1"/>
              <a:t>softmax</a:t>
            </a:r>
            <a:r>
              <a:rPr lang="en-US" dirty="0"/>
              <a:t> layer from the InceptionV3 network to extract 2048 image vector</a:t>
            </a:r>
          </a:p>
          <a:p>
            <a:endParaRPr 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69BD0FAA-B4AF-470D-99BB-91E390CA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37" y="3059942"/>
            <a:ext cx="8744505" cy="340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6699-6B48-4DD6-9525-B0E6903A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3551"/>
          </a:xfrm>
        </p:spPr>
        <p:txBody>
          <a:bodyPr/>
          <a:lstStyle/>
          <a:p>
            <a:r>
              <a:rPr lang="en-US" dirty="0"/>
              <a:t>Sequential Caption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E3F5-E87F-45B2-A05F-78D9FA746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2" y="1740023"/>
            <a:ext cx="10258236" cy="4432177"/>
          </a:xfrm>
        </p:spPr>
        <p:txBody>
          <a:bodyPr/>
          <a:lstStyle/>
          <a:p>
            <a:r>
              <a:rPr lang="en-US" dirty="0"/>
              <a:t>For each image we will train the model by temporally injecting incremental sequences of the description</a:t>
            </a:r>
          </a:p>
          <a:p>
            <a:r>
              <a:rPr lang="en-US" dirty="0"/>
              <a:t>In this phase, we essentially create labels in our training data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9DE7E-153A-4244-9026-209C3E19C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924754"/>
              </p:ext>
            </p:extLst>
          </p:nvPr>
        </p:nvGraphicFramePr>
        <p:xfrm>
          <a:off x="1401685" y="3058160"/>
          <a:ext cx="8127999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156122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88650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95114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Partial 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654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15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startseq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73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startseq a young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9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3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startseq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young boy wearing a helmet and riding a bike in a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9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83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6FEF-8E53-43BC-8407-2915EEBE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512" y="144142"/>
            <a:ext cx="5161935" cy="1609344"/>
          </a:xfrm>
        </p:spPr>
        <p:txBody>
          <a:bodyPr>
            <a:normAutofit/>
          </a:bodyPr>
          <a:lstStyle/>
          <a:p>
            <a:r>
              <a:rPr lang="en-US" sz="4800" dirty="0"/>
              <a:t>Architecture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200C569-6762-418A-930A-74ECFC69D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512" y="1633538"/>
            <a:ext cx="5269032" cy="4580449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We used an encoder-decoder architecture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2048 image vector is fed to a Dense layer to generate 256 length image vector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34 length word vector is fed to LSTM/RNN to output 256 length word vector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Decoder model adds both the encoder outputs and is fed to Dense 256 layer</a:t>
            </a:r>
          </a:p>
          <a:p>
            <a:endParaRPr lang="en-US" sz="1800" dirty="0"/>
          </a:p>
          <a:p>
            <a:r>
              <a:rPr lang="en-US" sz="1800" dirty="0"/>
              <a:t>The last Dense layer will have as many nodes as the vocabulary size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last </a:t>
            </a:r>
            <a:r>
              <a:rPr lang="en-US" sz="1800" dirty="0" err="1"/>
              <a:t>softmax</a:t>
            </a:r>
            <a:r>
              <a:rPr lang="en-US" sz="1800" dirty="0"/>
              <a:t> layer predicts the next word present in the output vocabulary</a:t>
            </a:r>
          </a:p>
          <a:p>
            <a:endParaRPr lang="en-US" sz="1800" dirty="0"/>
          </a:p>
        </p:txBody>
      </p:sp>
      <p:sp>
        <p:nvSpPr>
          <p:cNvPr id="8" name="AutoShape 4" descr="https://docs.google.com/drawings/u/0/d/s0OJQ_59hpyETH7Y214giKQ/image?w=368&amp;h=409&amp;rev=238&amp;ac=1&amp;parent=19UvCuJhC00Bx8Wd60SqOFLBX3ZX-l00JpIWK6PVdCcQ">
            <a:extLst>
              <a:ext uri="{FF2B5EF4-FFF2-40B4-BE49-F238E27FC236}">
                <a16:creationId xmlns:a16="http://schemas.microsoft.com/office/drawing/2014/main" id="{6887B2B1-85D6-4D39-ADAB-8B349FCFA3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43400" y="1481138"/>
            <a:ext cx="35052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docs.google.com/drawings/u/0/d/s0OJQ_59hpyETH7Y214giKQ/image?w=368&amp;h=409&amp;rev=238&amp;ac=1&amp;parent=19UvCuJhC00Bx8Wd60SqOFLBX3ZX-l00JpIWK6PVdCcQ">
            <a:extLst>
              <a:ext uri="{FF2B5EF4-FFF2-40B4-BE49-F238E27FC236}">
                <a16:creationId xmlns:a16="http://schemas.microsoft.com/office/drawing/2014/main" id="{DDCC5699-94F5-4803-8BE8-6DE805388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95800" y="1633538"/>
            <a:ext cx="35052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742D71AD-63ED-4231-B5C9-A39CCE35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45" y="723677"/>
            <a:ext cx="4325430" cy="57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1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E87F-B77B-4DA0-A01A-AB72D390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88" y="386978"/>
            <a:ext cx="10058400" cy="811508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9B768-1E65-4A88-A760-079B2E4EF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88" y="1403604"/>
            <a:ext cx="10058400" cy="1872256"/>
          </a:xfrm>
        </p:spPr>
        <p:txBody>
          <a:bodyPr/>
          <a:lstStyle/>
          <a:p>
            <a:r>
              <a:rPr lang="en-US" dirty="0"/>
              <a:t>Caption is predicted word by  word </a:t>
            </a:r>
          </a:p>
          <a:p>
            <a:r>
              <a:rPr lang="en-US" dirty="0"/>
              <a:t>Image is fed along with the first word(startseq) to the RNN to predict the second word</a:t>
            </a:r>
          </a:p>
          <a:p>
            <a:r>
              <a:rPr lang="en-US" dirty="0"/>
              <a:t>Again the same image along with first word + second word is fed to the RNN to predict the third word and so on until the last word(endseq) is encountered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DEDF15-476D-4E81-9870-96F8364EEC9D}"/>
              </a:ext>
            </a:extLst>
          </p:cNvPr>
          <p:cNvSpPr/>
          <p:nvPr/>
        </p:nvSpPr>
        <p:spPr>
          <a:xfrm>
            <a:off x="4012707" y="4128656"/>
            <a:ext cx="2379215" cy="11008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D8C50-4C81-4B3F-B288-49FF3CAF8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8974" y="3517176"/>
            <a:ext cx="1540002" cy="12261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3E2605-E226-4C33-8722-80F2770CDBE7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228976" y="4130276"/>
            <a:ext cx="783731" cy="54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858E58-6993-4D92-A69A-BD80E3A854CF}"/>
              </a:ext>
            </a:extLst>
          </p:cNvPr>
          <p:cNvSpPr txBox="1"/>
          <p:nvPr/>
        </p:nvSpPr>
        <p:spPr>
          <a:xfrm>
            <a:off x="870012" y="5373150"/>
            <a:ext cx="223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(i=0)  startseq</a:t>
            </a:r>
          </a:p>
          <a:p>
            <a:r>
              <a:rPr lang="en-US" dirty="0"/>
              <a:t>(i=1)  startseq little</a:t>
            </a:r>
          </a:p>
          <a:p>
            <a:r>
              <a:rPr lang="en-US" dirty="0"/>
              <a:t>(i=2)  …..</a:t>
            </a:r>
          </a:p>
          <a:p>
            <a:pPr marL="400050" indent="-400050">
              <a:buAutoNum type="romanLcParenBoth"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A6671E-B71E-4B15-936A-2F3A1F16BF81}"/>
              </a:ext>
            </a:extLst>
          </p:cNvPr>
          <p:cNvCxnSpPr>
            <a:cxnSpLocks/>
          </p:cNvCxnSpPr>
          <p:nvPr/>
        </p:nvCxnSpPr>
        <p:spPr>
          <a:xfrm flipV="1">
            <a:off x="3036163" y="4743375"/>
            <a:ext cx="976544" cy="71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F7EDA3-9704-4B11-9B07-AA399A022226}"/>
              </a:ext>
            </a:extLst>
          </p:cNvPr>
          <p:cNvCxnSpPr>
            <a:stCxn id="4" idx="3"/>
          </p:cNvCxnSpPr>
          <p:nvPr/>
        </p:nvCxnSpPr>
        <p:spPr>
          <a:xfrm flipV="1">
            <a:off x="6391922" y="4679071"/>
            <a:ext cx="9232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70153-A70D-4308-88D6-034CBE0AD918}"/>
              </a:ext>
            </a:extLst>
          </p:cNvPr>
          <p:cNvSpPr txBox="1"/>
          <p:nvPr/>
        </p:nvSpPr>
        <p:spPr>
          <a:xfrm>
            <a:off x="7315200" y="4500979"/>
            <a:ext cx="1642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(i=0) little</a:t>
            </a:r>
          </a:p>
          <a:p>
            <a:r>
              <a:rPr lang="en-US" dirty="0"/>
              <a:t> (i=1) boy</a:t>
            </a:r>
          </a:p>
          <a:p>
            <a:r>
              <a:rPr lang="en-US" dirty="0"/>
              <a:t> (i=2) ….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E0739A5-DB6A-4370-B938-4D88D35621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36165" y="4685644"/>
            <a:ext cx="3888419" cy="768751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9BCDB8-2AF6-4019-B95E-52EA17D13C38}"/>
              </a:ext>
            </a:extLst>
          </p:cNvPr>
          <p:cNvSpPr txBox="1"/>
          <p:nvPr/>
        </p:nvSpPr>
        <p:spPr>
          <a:xfrm>
            <a:off x="7180091" y="4034532"/>
            <a:ext cx="15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Word</a:t>
            </a:r>
          </a:p>
        </p:txBody>
      </p:sp>
    </p:spTree>
    <p:extLst>
      <p:ext uri="{BB962C8B-B14F-4D97-AF65-F5344CB8AC3E}">
        <p14:creationId xmlns:p14="http://schemas.microsoft.com/office/powerpoint/2010/main" val="333971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808C-5611-4234-A426-DE5924EA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87" y="422488"/>
            <a:ext cx="10058400" cy="926918"/>
          </a:xfrm>
        </p:spPr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93C553-8505-4029-A68D-DD9E6D242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743200"/>
            <a:ext cx="4754880" cy="640080"/>
          </a:xfrm>
        </p:spPr>
        <p:txBody>
          <a:bodyPr/>
          <a:lstStyle/>
          <a:p>
            <a:r>
              <a:rPr lang="en-US" dirty="0"/>
              <a:t>LSTM (Long Short Term Memory)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26CADB-E09C-43D6-9E03-6C93AD762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335" y="1544715"/>
            <a:ext cx="9974151" cy="10386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Bilingual Evaluation Understudy Score (BLEU)</a:t>
            </a:r>
          </a:p>
          <a:p>
            <a:r>
              <a:rPr lang="en-US" dirty="0"/>
              <a:t>BLEU is a metric for evaluating a generated sentence to a reference sentence</a:t>
            </a:r>
          </a:p>
          <a:p>
            <a:r>
              <a:rPr lang="en-US" dirty="0"/>
              <a:t>BLEU score lies between 0 and 1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FF157-E3EB-490B-8E9D-7F4BEF667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778711"/>
            <a:ext cx="5336279" cy="640080"/>
          </a:xfrm>
        </p:spPr>
        <p:txBody>
          <a:bodyPr/>
          <a:lstStyle/>
          <a:p>
            <a:r>
              <a:rPr lang="en-US" dirty="0"/>
              <a:t>Simple RNN (Recurrent Neural Network)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B3237C2-3B42-4C9E-92DC-1624E13B9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32689"/>
              </p:ext>
            </p:extLst>
          </p:nvPr>
        </p:nvGraphicFramePr>
        <p:xfrm>
          <a:off x="1189608" y="3748167"/>
          <a:ext cx="400382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169">
                  <a:extLst>
                    <a:ext uri="{9D8B030D-6E8A-4147-A177-3AD203B41FA5}">
                      <a16:colId xmlns:a16="http://schemas.microsoft.com/office/drawing/2014/main" val="4262259128"/>
                    </a:ext>
                  </a:extLst>
                </a:gridCol>
                <a:gridCol w="1984660">
                  <a:extLst>
                    <a:ext uri="{9D8B030D-6E8A-4147-A177-3AD203B41FA5}">
                      <a16:colId xmlns:a16="http://schemas.microsoft.com/office/drawing/2014/main" val="1183885530"/>
                    </a:ext>
                  </a:extLst>
                </a:gridCol>
              </a:tblGrid>
              <a:tr h="2670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BLEU N-GRAM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574972"/>
                  </a:ext>
                </a:extLst>
              </a:tr>
              <a:tr h="33828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0.572214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130811"/>
                  </a:ext>
                </a:extLst>
              </a:tr>
              <a:tr h="33828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0.339204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396111"/>
                  </a:ext>
                </a:extLst>
              </a:tr>
              <a:tr h="33828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0.237129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560959"/>
                  </a:ext>
                </a:extLst>
              </a:tr>
              <a:tr h="33828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0.116733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3813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023F11B-0999-4867-B089-911CC7BF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009496"/>
              </p:ext>
            </p:extLst>
          </p:nvPr>
        </p:nvGraphicFramePr>
        <p:xfrm>
          <a:off x="6373368" y="3732202"/>
          <a:ext cx="400382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169">
                  <a:extLst>
                    <a:ext uri="{9D8B030D-6E8A-4147-A177-3AD203B41FA5}">
                      <a16:colId xmlns:a16="http://schemas.microsoft.com/office/drawing/2014/main" val="4262259128"/>
                    </a:ext>
                  </a:extLst>
                </a:gridCol>
                <a:gridCol w="1984660">
                  <a:extLst>
                    <a:ext uri="{9D8B030D-6E8A-4147-A177-3AD203B41FA5}">
                      <a16:colId xmlns:a16="http://schemas.microsoft.com/office/drawing/2014/main" val="1183885530"/>
                    </a:ext>
                  </a:extLst>
                </a:gridCol>
              </a:tblGrid>
              <a:tr h="2670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BLEU N-GRAM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574972"/>
                  </a:ext>
                </a:extLst>
              </a:tr>
              <a:tr h="33828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0.364472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130811"/>
                  </a:ext>
                </a:extLst>
              </a:tr>
              <a:tr h="33828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0.181942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396111"/>
                  </a:ext>
                </a:extLst>
              </a:tr>
              <a:tr h="33828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0.103185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560959"/>
                  </a:ext>
                </a:extLst>
              </a:tr>
              <a:tr h="33828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BLEU-4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0.085675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38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255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838</Words>
  <Application>Microsoft Office PowerPoint</Application>
  <PresentationFormat>Widescreen</PresentationFormat>
  <Paragraphs>191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IMAGE Caption generation using  CNN and lstm </vt:lpstr>
      <vt:lpstr>Description</vt:lpstr>
      <vt:lpstr>DataSet</vt:lpstr>
      <vt:lpstr>Text Pre-Processing</vt:lpstr>
      <vt:lpstr>Image feature generation</vt:lpstr>
      <vt:lpstr>Sequential Caption Injection</vt:lpstr>
      <vt:lpstr>Architecture</vt:lpstr>
      <vt:lpstr>Generating predictions</vt:lpstr>
      <vt:lpstr>Evaluation Metrics</vt:lpstr>
      <vt:lpstr> Results </vt:lpstr>
      <vt:lpstr>RESULTS</vt:lpstr>
      <vt:lpstr>RESULTS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 generation using  CNN and lstm </dc:title>
  <dc:creator>mrinalini ir</dc:creator>
  <cp:lastModifiedBy>mrinalini ir</cp:lastModifiedBy>
  <cp:revision>14</cp:revision>
  <dcterms:created xsi:type="dcterms:W3CDTF">2019-12-09T15:48:24Z</dcterms:created>
  <dcterms:modified xsi:type="dcterms:W3CDTF">2019-12-11T04:23:42Z</dcterms:modified>
</cp:coreProperties>
</file>